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8015" r:id="rId6"/>
    <p:sldId id="7997" r:id="rId7"/>
    <p:sldId id="8017" r:id="rId8"/>
    <p:sldId id="8016" r:id="rId9"/>
  </p:sldIdLst>
  <p:sldSz cx="12192000" cy="6858000"/>
  <p:notesSz cx="7099300" cy="10234613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Kelly - EVC" initials="AKE" lastIdx="3" clrIdx="0">
    <p:extLst>
      <p:ext uri="{19B8F6BF-5375-455C-9EA6-DF929625EA0E}">
        <p15:presenceInfo xmlns:p15="http://schemas.microsoft.com/office/powerpoint/2012/main" userId="Alexandra Kelly - EVC" providerId="None"/>
      </p:ext>
    </p:extLst>
  </p:cmAuthor>
  <p:cmAuthor id="2" name="Ross De Rango" initials="RR" lastIdx="1" clrIdx="1">
    <p:extLst>
      <p:ext uri="{19B8F6BF-5375-455C-9EA6-DF929625EA0E}">
        <p15:presenceInfo xmlns:p15="http://schemas.microsoft.com/office/powerpoint/2012/main" userId="S::ross@evc.org.au::54b2ea6d-7c45-48b7-8b7b-f9680816ba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07C"/>
    <a:srgbClr val="3E4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41922-2BE9-4C14-A4BF-6205ADEE1723}" v="2" dt="2024-08-20T01:00:00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90" autoAdjust="0"/>
  </p:normalViewPr>
  <p:slideViewPr>
    <p:cSldViewPr snapToGrid="0">
      <p:cViewPr varScale="1">
        <p:scale>
          <a:sx n="94" d="100"/>
          <a:sy n="94" d="100"/>
        </p:scale>
        <p:origin x="1194" y="96"/>
      </p:cViewPr>
      <p:guideLst>
        <p:guide orient="horz" pos="1412"/>
        <p:guide pos="3840"/>
        <p:guide orient="horz" pos="8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De Rango" userId="a2e27578bf7d9b68" providerId="LiveId" clId="{A8F41922-2BE9-4C14-A4BF-6205ADEE1723}"/>
    <pc:docChg chg="custSel addSld delSld modSld sldOrd">
      <pc:chgData name="Ross De Rango" userId="a2e27578bf7d9b68" providerId="LiveId" clId="{A8F41922-2BE9-4C14-A4BF-6205ADEE1723}" dt="2024-08-20T01:04:58.620" v="1256" actId="6549"/>
      <pc:docMkLst>
        <pc:docMk/>
      </pc:docMkLst>
      <pc:sldChg chg="modSp mod">
        <pc:chgData name="Ross De Rango" userId="a2e27578bf7d9b68" providerId="LiveId" clId="{A8F41922-2BE9-4C14-A4BF-6205ADEE1723}" dt="2024-08-19T01:22:25.664" v="109" actId="20577"/>
        <pc:sldMkLst>
          <pc:docMk/>
          <pc:sldMk cId="1853871751" sldId="256"/>
        </pc:sldMkLst>
        <pc:spChg chg="mod">
          <ac:chgData name="Ross De Rango" userId="a2e27578bf7d9b68" providerId="LiveId" clId="{A8F41922-2BE9-4C14-A4BF-6205ADEE1723}" dt="2024-08-19T01:22:25.664" v="109" actId="20577"/>
          <ac:spMkLst>
            <pc:docMk/>
            <pc:sldMk cId="1853871751" sldId="256"/>
            <ac:spMk id="2" creationId="{A29CC903-EBA9-4E4B-BFF0-C45805B1F7E0}"/>
          </ac:spMkLst>
        </pc:spChg>
      </pc:sldChg>
      <pc:sldChg chg="del">
        <pc:chgData name="Ross De Rango" userId="a2e27578bf7d9b68" providerId="LiveId" clId="{A8F41922-2BE9-4C14-A4BF-6205ADEE1723}" dt="2024-08-19T01:23:54.391" v="151" actId="47"/>
        <pc:sldMkLst>
          <pc:docMk/>
          <pc:sldMk cId="2504156193" sldId="314"/>
        </pc:sldMkLst>
      </pc:sldChg>
      <pc:sldChg chg="del ord">
        <pc:chgData name="Ross De Rango" userId="a2e27578bf7d9b68" providerId="LiveId" clId="{A8F41922-2BE9-4C14-A4BF-6205ADEE1723}" dt="2024-08-20T00:55:34.044" v="696" actId="47"/>
        <pc:sldMkLst>
          <pc:docMk/>
          <pc:sldMk cId="4121038427" sldId="7996"/>
        </pc:sldMkLst>
      </pc:sldChg>
      <pc:sldChg chg="ord">
        <pc:chgData name="Ross De Rango" userId="a2e27578bf7d9b68" providerId="LiveId" clId="{A8F41922-2BE9-4C14-A4BF-6205ADEE1723}" dt="2024-08-19T01:23:32.856" v="145"/>
        <pc:sldMkLst>
          <pc:docMk/>
          <pc:sldMk cId="264104747" sldId="7997"/>
        </pc:sldMkLst>
      </pc:sldChg>
      <pc:sldChg chg="del ord">
        <pc:chgData name="Ross De Rango" userId="a2e27578bf7d9b68" providerId="LiveId" clId="{A8F41922-2BE9-4C14-A4BF-6205ADEE1723}" dt="2024-08-20T00:55:34.044" v="696" actId="47"/>
        <pc:sldMkLst>
          <pc:docMk/>
          <pc:sldMk cId="2680400417" sldId="8011"/>
        </pc:sldMkLst>
      </pc:sldChg>
      <pc:sldChg chg="del">
        <pc:chgData name="Ross De Rango" userId="a2e27578bf7d9b68" providerId="LiveId" clId="{A8F41922-2BE9-4C14-A4BF-6205ADEE1723}" dt="2024-08-19T01:23:54.391" v="151" actId="47"/>
        <pc:sldMkLst>
          <pc:docMk/>
          <pc:sldMk cId="3059405538" sldId="8012"/>
        </pc:sldMkLst>
      </pc:sldChg>
      <pc:sldChg chg="del">
        <pc:chgData name="Ross De Rango" userId="a2e27578bf7d9b68" providerId="LiveId" clId="{A8F41922-2BE9-4C14-A4BF-6205ADEE1723}" dt="2024-08-19T01:23:54.391" v="151" actId="47"/>
        <pc:sldMkLst>
          <pc:docMk/>
          <pc:sldMk cId="3386338918" sldId="8013"/>
        </pc:sldMkLst>
      </pc:sldChg>
      <pc:sldChg chg="new del">
        <pc:chgData name="Ross De Rango" userId="a2e27578bf7d9b68" providerId="LiveId" clId="{A8F41922-2BE9-4C14-A4BF-6205ADEE1723}" dt="2024-08-19T01:23:31.017" v="143" actId="47"/>
        <pc:sldMkLst>
          <pc:docMk/>
          <pc:sldMk cId="2621211596" sldId="8014"/>
        </pc:sldMkLst>
      </pc:sldChg>
      <pc:sldChg chg="addSp delSp modSp new mod">
        <pc:chgData name="Ross De Rango" userId="a2e27578bf7d9b68" providerId="LiveId" clId="{A8F41922-2BE9-4C14-A4BF-6205ADEE1723}" dt="2024-08-19T01:23:27.368" v="142" actId="20577"/>
        <pc:sldMkLst>
          <pc:docMk/>
          <pc:sldMk cId="1846941155" sldId="8015"/>
        </pc:sldMkLst>
        <pc:spChg chg="del">
          <ac:chgData name="Ross De Rango" userId="a2e27578bf7d9b68" providerId="LiveId" clId="{A8F41922-2BE9-4C14-A4BF-6205ADEE1723}" dt="2024-08-19T01:23:12.059" v="116" actId="478"/>
          <ac:spMkLst>
            <pc:docMk/>
            <pc:sldMk cId="1846941155" sldId="8015"/>
            <ac:spMk id="2" creationId="{A0C4BF41-8214-CFC4-C65E-E4CDF07F3DEC}"/>
          </ac:spMkLst>
        </pc:spChg>
        <pc:spChg chg="mod">
          <ac:chgData name="Ross De Rango" userId="a2e27578bf7d9b68" providerId="LiveId" clId="{A8F41922-2BE9-4C14-A4BF-6205ADEE1723}" dt="2024-08-19T01:23:27.368" v="142" actId="20577"/>
          <ac:spMkLst>
            <pc:docMk/>
            <pc:sldMk cId="1846941155" sldId="8015"/>
            <ac:spMk id="3" creationId="{7FB15B42-EE2A-EEC7-E8CB-5C0CF3961F21}"/>
          </ac:spMkLst>
        </pc:spChg>
        <pc:picChg chg="add mod">
          <ac:chgData name="Ross De Rango" userId="a2e27578bf7d9b68" providerId="LiveId" clId="{A8F41922-2BE9-4C14-A4BF-6205ADEE1723}" dt="2024-08-19T01:23:19.464" v="119" actId="14100"/>
          <ac:picMkLst>
            <pc:docMk/>
            <pc:sldMk cId="1846941155" sldId="8015"/>
            <ac:picMk id="5" creationId="{025F432A-9FD5-0702-395A-B61AA6622128}"/>
          </ac:picMkLst>
        </pc:picChg>
      </pc:sldChg>
      <pc:sldChg chg="modSp new mod">
        <pc:chgData name="Ross De Rango" userId="a2e27578bf7d9b68" providerId="LiveId" clId="{A8F41922-2BE9-4C14-A4BF-6205ADEE1723}" dt="2024-08-20T01:04:58.620" v="1256" actId="6549"/>
        <pc:sldMkLst>
          <pc:docMk/>
          <pc:sldMk cId="2618310309" sldId="8016"/>
        </pc:sldMkLst>
        <pc:spChg chg="mod">
          <ac:chgData name="Ross De Rango" userId="a2e27578bf7d9b68" providerId="LiveId" clId="{A8F41922-2BE9-4C14-A4BF-6205ADEE1723}" dt="2024-08-20T01:04:58.620" v="1256" actId="6549"/>
          <ac:spMkLst>
            <pc:docMk/>
            <pc:sldMk cId="2618310309" sldId="8016"/>
            <ac:spMk id="2" creationId="{212570EF-C032-EE09-5547-804D5415579E}"/>
          </ac:spMkLst>
        </pc:spChg>
        <pc:spChg chg="mod">
          <ac:chgData name="Ross De Rango" userId="a2e27578bf7d9b68" providerId="LiveId" clId="{A8F41922-2BE9-4C14-A4BF-6205ADEE1723}" dt="2024-08-19T01:26:37.945" v="441" actId="20577"/>
          <ac:spMkLst>
            <pc:docMk/>
            <pc:sldMk cId="2618310309" sldId="8016"/>
            <ac:spMk id="3" creationId="{D6719118-778E-A131-36E0-98E7523A26D2}"/>
          </ac:spMkLst>
        </pc:spChg>
      </pc:sldChg>
      <pc:sldChg chg="addSp delSp modSp new mod">
        <pc:chgData name="Ross De Rango" userId="a2e27578bf7d9b68" providerId="LiveId" clId="{A8F41922-2BE9-4C14-A4BF-6205ADEE1723}" dt="2024-08-20T01:03:58.218" v="1205" actId="20577"/>
        <pc:sldMkLst>
          <pc:docMk/>
          <pc:sldMk cId="3324715167" sldId="8017"/>
        </pc:sldMkLst>
        <pc:spChg chg="del">
          <ac:chgData name="Ross De Rango" userId="a2e27578bf7d9b68" providerId="LiveId" clId="{A8F41922-2BE9-4C14-A4BF-6205ADEE1723}" dt="2024-08-20T00:57:06.377" v="698" actId="478"/>
          <ac:spMkLst>
            <pc:docMk/>
            <pc:sldMk cId="3324715167" sldId="8017"/>
            <ac:spMk id="2" creationId="{C1C21EF6-0CAC-383D-F0AE-B62ADB387F29}"/>
          </ac:spMkLst>
        </pc:spChg>
        <pc:spChg chg="mod">
          <ac:chgData name="Ross De Rango" userId="a2e27578bf7d9b68" providerId="LiveId" clId="{A8F41922-2BE9-4C14-A4BF-6205ADEE1723}" dt="2024-08-20T00:59:42.018" v="891" actId="20577"/>
          <ac:spMkLst>
            <pc:docMk/>
            <pc:sldMk cId="3324715167" sldId="8017"/>
            <ac:spMk id="3" creationId="{FCF33888-E44A-2896-4C35-4F6A127B0D81}"/>
          </ac:spMkLst>
        </pc:spChg>
        <pc:spChg chg="add mod">
          <ac:chgData name="Ross De Rango" userId="a2e27578bf7d9b68" providerId="LiveId" clId="{A8F41922-2BE9-4C14-A4BF-6205ADEE1723}" dt="2024-08-20T01:03:58.218" v="1205" actId="20577"/>
          <ac:spMkLst>
            <pc:docMk/>
            <pc:sldMk cId="3324715167" sldId="8017"/>
            <ac:spMk id="8" creationId="{677F337E-8B3B-BAED-CF06-73C6CDF056E5}"/>
          </ac:spMkLst>
        </pc:spChg>
        <pc:spChg chg="add mod">
          <ac:chgData name="Ross De Rango" userId="a2e27578bf7d9b68" providerId="LiveId" clId="{A8F41922-2BE9-4C14-A4BF-6205ADEE1723}" dt="2024-08-20T01:03:56.123" v="1204" actId="20577"/>
          <ac:spMkLst>
            <pc:docMk/>
            <pc:sldMk cId="3324715167" sldId="8017"/>
            <ac:spMk id="9" creationId="{6A3E19D0-51C4-0583-D5D8-31B1F8127D3C}"/>
          </ac:spMkLst>
        </pc:spChg>
        <pc:picChg chg="add mod">
          <ac:chgData name="Ross De Rango" userId="a2e27578bf7d9b68" providerId="LiveId" clId="{A8F41922-2BE9-4C14-A4BF-6205ADEE1723}" dt="2024-08-20T00:58:01.370" v="706" actId="1076"/>
          <ac:picMkLst>
            <pc:docMk/>
            <pc:sldMk cId="3324715167" sldId="8017"/>
            <ac:picMk id="5" creationId="{495E8D8A-C8E2-5E92-5EB6-EB10CE31424C}"/>
          </ac:picMkLst>
        </pc:picChg>
        <pc:picChg chg="add mod">
          <ac:chgData name="Ross De Rango" userId="a2e27578bf7d9b68" providerId="LiveId" clId="{A8F41922-2BE9-4C14-A4BF-6205ADEE1723}" dt="2024-08-20T00:58:10.046" v="707" actId="1076"/>
          <ac:picMkLst>
            <pc:docMk/>
            <pc:sldMk cId="3324715167" sldId="8017"/>
            <ac:picMk id="7" creationId="{3A32F273-0C25-0EBA-C3FB-83A0A66BCC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B4CBEC-7088-4915-9429-0423401D8AA4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C03F2D7-00BE-4B8C-A79B-2A7FFB45A5F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12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3F2D7-00BE-4B8C-A79B-2A7FFB45A5F2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142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00" y="3600000"/>
            <a:ext cx="7920000" cy="13320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0" y="5760000"/>
            <a:ext cx="79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900001"/>
            <a:ext cx="4608000" cy="1894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12000"/>
            <a:ext cx="10476000" cy="131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9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21687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0" y="864000"/>
            <a:ext cx="82800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8" cy="37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5999" cy="53310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46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vy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2808000"/>
            <a:ext cx="7920000" cy="1944000"/>
          </a:xfrm>
        </p:spPr>
        <p:txBody>
          <a:bodyPr anchor="t" anchorCtr="0">
            <a:normAutofit/>
          </a:bodyPr>
          <a:lstStyle>
            <a:lvl1pPr>
              <a:lnSpc>
                <a:spcPts val="15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0" y="5148000"/>
            <a:ext cx="7920000" cy="1296000"/>
          </a:xfr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1200"/>
              </a:spcAft>
              <a:buNone/>
              <a:defRPr sz="6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000"/>
            <a:ext cx="10476000" cy="130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900000"/>
            <a:ext cx="1296000" cy="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9" cy="37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6000" cy="53310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89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0" y="864000"/>
            <a:ext cx="82800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9" cy="37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6000" cy="533106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1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een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2808000"/>
            <a:ext cx="7920000" cy="1944000"/>
          </a:xfrm>
        </p:spPr>
        <p:txBody>
          <a:bodyPr anchor="t" anchorCtr="0">
            <a:normAutofit/>
          </a:bodyPr>
          <a:lstStyle>
            <a:lvl1pPr>
              <a:lnSpc>
                <a:spcPts val="15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0" y="5148000"/>
            <a:ext cx="7920000" cy="1296000"/>
          </a:xfr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1200"/>
              </a:spcAft>
              <a:buNone/>
              <a:defRPr sz="6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000"/>
            <a:ext cx="10476000" cy="130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900000"/>
            <a:ext cx="1295999" cy="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9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8" cy="37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5999" cy="53310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51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0000" y="864000"/>
            <a:ext cx="8280000" cy="489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8" cy="37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5999" cy="53310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612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000" y="2808000"/>
            <a:ext cx="7920000" cy="1944000"/>
          </a:xfrm>
        </p:spPr>
        <p:txBody>
          <a:bodyPr anchor="t" anchorCtr="0">
            <a:normAutofit/>
          </a:bodyPr>
          <a:lstStyle>
            <a:lvl1pPr>
              <a:lnSpc>
                <a:spcPts val="15000"/>
              </a:lnSpc>
              <a:defRPr sz="1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0" y="5148000"/>
            <a:ext cx="7920000" cy="1296000"/>
          </a:xfrm>
        </p:spPr>
        <p:txBody>
          <a:bodyPr/>
          <a:lstStyle>
            <a:lvl1pPr marL="0" indent="0">
              <a:lnSpc>
                <a:spcPts val="6000"/>
              </a:lnSpc>
              <a:spcBef>
                <a:spcPts val="0"/>
              </a:spcBef>
              <a:spcAft>
                <a:spcPts val="1200"/>
              </a:spcAft>
              <a:buNone/>
              <a:defRPr sz="6000" b="1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000"/>
            <a:ext cx="10476000" cy="1301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900000"/>
            <a:ext cx="1295999" cy="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43525"/>
            <a:ext cx="12192000" cy="1514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58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00"/>
            <a:ext cx="1597238" cy="374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0" y="6141866"/>
            <a:ext cx="1295999" cy="53310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800225" y="5959475"/>
            <a:ext cx="8280400" cy="89852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03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44838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0" y="864000"/>
            <a:ext cx="8280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0" y="2340000"/>
            <a:ext cx="8280000" cy="34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" y="6534150"/>
            <a:ext cx="1685700" cy="323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FF9E-04BE-40EB-B4A7-25FF3C014561}" type="datetimeFigureOut">
              <a:rPr lang="en-AU" smtClean="0"/>
              <a:t>20/08/2024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0000" y="6534150"/>
            <a:ext cx="6353400" cy="323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06225" y="6534150"/>
            <a:ext cx="361950" cy="3238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302FD-8F09-4624-BC01-D52D5FFCF5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04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2" r:id="rId5"/>
    <p:sldLayoutId id="2147483653" r:id="rId6"/>
    <p:sldLayoutId id="2147483657" r:id="rId7"/>
    <p:sldLayoutId id="2147483654" r:id="rId8"/>
    <p:sldLayoutId id="2147483655" r:id="rId9"/>
    <p:sldLayoutId id="2147483658" r:id="rId10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spcAft>
          <a:spcPts val="1200"/>
        </a:spcAft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600"/>
        </a:spcBef>
        <a:buFont typeface="Arial" panose="020B0604020202020204" pitchFamily="34" charset="0"/>
        <a:buNone/>
        <a:defRPr sz="2200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19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ts val="19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361950" indent="-180975" algn="l" defTabSz="914400" rtl="0" eaLnBrk="1" latinLnBrk="0" hangingPunct="1">
        <a:lnSpc>
          <a:spcPts val="1900"/>
        </a:lnSpc>
        <a:spcBef>
          <a:spcPts val="600"/>
        </a:spcBef>
        <a:buFont typeface="Arial Narrow" panose="020B060602020203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542925" indent="-180975" algn="l" defTabSz="914400" rtl="0" eaLnBrk="1" latinLnBrk="0" hangingPunct="1">
        <a:lnSpc>
          <a:spcPts val="1900"/>
        </a:lnSpc>
        <a:spcBef>
          <a:spcPts val="600"/>
        </a:spcBef>
        <a:buFont typeface="Arial Narrow" panose="020B0606020202030204" pitchFamily="34" charset="0"/>
        <a:buChar char="◦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903-EBA9-4E4B-BFF0-C45805B1F7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001" y="3051672"/>
            <a:ext cx="8049080" cy="20676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</a:rPr>
              <a:t>MTF Online forum</a:t>
            </a:r>
            <a:br>
              <a:rPr lang="en-AU" sz="4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4000" dirty="0">
                <a:latin typeface="Calibri" panose="020F0502020204030204" pitchFamily="34" charset="0"/>
                <a:ea typeface="Calibri" panose="020F0502020204030204" pitchFamily="34" charset="0"/>
              </a:rPr>
              <a:t>EVs and their infrastructure</a:t>
            </a:r>
            <a:endParaRPr lang="en-AU" sz="4000" dirty="0">
              <a:latin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A10096-87A4-4C0B-9E8E-16BF8CB0B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ross de </a:t>
            </a:r>
            <a:r>
              <a:rPr lang="en-US" dirty="0" err="1"/>
              <a:t>rango</a:t>
            </a:r>
            <a:endParaRPr lang="en-US" dirty="0"/>
          </a:p>
          <a:p>
            <a:r>
              <a:rPr lang="en-US" dirty="0"/>
              <a:t>head of energy and infrastructure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387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15B42-EE2A-EEC7-E8CB-5C0CF3961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EV sales in </a:t>
            </a:r>
            <a:r>
              <a:rPr lang="en-AU" dirty="0" err="1"/>
              <a:t>australia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F432A-9FD5-0702-395A-B61AA662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827112"/>
            <a:ext cx="10131037" cy="45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4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CD455-5501-0BA3-0FD5-DE225B511F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housing mix, tenure type – installing charging at home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7E1F3FD-2DB4-DDF3-0522-659DDA0A4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27458"/>
              </p:ext>
            </p:extLst>
          </p:nvPr>
        </p:nvGraphicFramePr>
        <p:xfrm>
          <a:off x="1983105" y="301656"/>
          <a:ext cx="9188996" cy="4570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249">
                  <a:extLst>
                    <a:ext uri="{9D8B030D-6E8A-4147-A177-3AD203B41FA5}">
                      <a16:colId xmlns:a16="http://schemas.microsoft.com/office/drawing/2014/main" val="625161439"/>
                    </a:ext>
                  </a:extLst>
                </a:gridCol>
                <a:gridCol w="2297249">
                  <a:extLst>
                    <a:ext uri="{9D8B030D-6E8A-4147-A177-3AD203B41FA5}">
                      <a16:colId xmlns:a16="http://schemas.microsoft.com/office/drawing/2014/main" val="3704806435"/>
                    </a:ext>
                  </a:extLst>
                </a:gridCol>
                <a:gridCol w="2297249">
                  <a:extLst>
                    <a:ext uri="{9D8B030D-6E8A-4147-A177-3AD203B41FA5}">
                      <a16:colId xmlns:a16="http://schemas.microsoft.com/office/drawing/2014/main" val="1816346691"/>
                    </a:ext>
                  </a:extLst>
                </a:gridCol>
                <a:gridCol w="2297249">
                  <a:extLst>
                    <a:ext uri="{9D8B030D-6E8A-4147-A177-3AD203B41FA5}">
                      <a16:colId xmlns:a16="http://schemas.microsoft.com/office/drawing/2014/main" val="1823853305"/>
                    </a:ext>
                  </a:extLst>
                </a:gridCol>
              </a:tblGrid>
              <a:tr h="136973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Standalone home with off street parking (~75%)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Strata development with allocated off street parking (~15%)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Housing without off-street parking (</a:t>
                      </a:r>
                      <a:r>
                        <a:rPr lang="en-AU" dirty="0" err="1"/>
                        <a:t>eg</a:t>
                      </a:r>
                      <a:r>
                        <a:rPr lang="en-AU" dirty="0"/>
                        <a:t>, terrace house (~10%)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67244"/>
                  </a:ext>
                </a:extLst>
              </a:tr>
              <a:tr h="555502">
                <a:tc>
                  <a:txBody>
                    <a:bodyPr/>
                    <a:lstStyle/>
                    <a:p>
                      <a:r>
                        <a:rPr lang="en-AU" dirty="0"/>
                        <a:t>Owned (~68%)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Very Easy.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Existing </a:t>
                      </a:r>
                      <a:r>
                        <a:rPr lang="en-AU" dirty="0" err="1"/>
                        <a:t>powerpoint</a:t>
                      </a:r>
                      <a:r>
                        <a:rPr lang="en-AU" dirty="0"/>
                        <a:t> ($0).</a:t>
                      </a:r>
                    </a:p>
                    <a:p>
                      <a:r>
                        <a:rPr lang="en-AU" dirty="0"/>
                        <a:t>Install a charger ($2k)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Difficult.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Requires majority agreement within body corporate, and a plan….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Very difficult.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Trials underway, looking at wiring under the footpath.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565393"/>
                  </a:ext>
                </a:extLst>
              </a:tr>
              <a:tr h="555502">
                <a:tc>
                  <a:txBody>
                    <a:bodyPr/>
                    <a:lstStyle/>
                    <a:p>
                      <a:r>
                        <a:rPr lang="en-AU" dirty="0"/>
                        <a:t>Renter (~32%)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Relatively easy.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Existing </a:t>
                      </a:r>
                      <a:r>
                        <a:rPr lang="en-AU" dirty="0" err="1"/>
                        <a:t>powerpoint</a:t>
                      </a:r>
                      <a:r>
                        <a:rPr lang="en-AU" dirty="0"/>
                        <a:t> ($0)</a:t>
                      </a:r>
                    </a:p>
                    <a:p>
                      <a:r>
                        <a:rPr lang="en-AU" dirty="0"/>
                        <a:t>With landlords </a:t>
                      </a:r>
                      <a:r>
                        <a:rPr lang="en-AU" dirty="0" err="1"/>
                        <a:t>pemission</a:t>
                      </a:r>
                      <a:r>
                        <a:rPr lang="en-AU" dirty="0"/>
                        <a:t>, charger ($2k)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Very difficult.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Same as above, but the resident does not have direct standing to make the case.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Almost impossible.</a:t>
                      </a:r>
                    </a:p>
                    <a:p>
                      <a:endParaRPr lang="en-AU" dirty="0"/>
                    </a:p>
                    <a:p>
                      <a:r>
                        <a:rPr lang="en-AU" dirty="0"/>
                        <a:t>These people most likely to use public charging infrastructure instead.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74755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2DC8F6-9519-DC6F-8F9B-0716949FC519}"/>
              </a:ext>
            </a:extLst>
          </p:cNvPr>
          <p:cNvSpPr txBox="1"/>
          <p:nvPr/>
        </p:nvSpPr>
        <p:spPr>
          <a:xfrm>
            <a:off x="6766561" y="5303206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NCC2022 changes will help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DEB90-2EAE-9FD0-845D-B006332F1C30}"/>
              </a:ext>
            </a:extLst>
          </p:cNvPr>
          <p:cNvSpPr txBox="1"/>
          <p:nvPr/>
        </p:nvSpPr>
        <p:spPr>
          <a:xfrm>
            <a:off x="9167540" y="5303206"/>
            <a:ext cx="182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Public charging will help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F4599-03D1-D1C9-088B-C85692EC582F}"/>
              </a:ext>
            </a:extLst>
          </p:cNvPr>
          <p:cNvSpPr txBox="1"/>
          <p:nvPr/>
        </p:nvSpPr>
        <p:spPr>
          <a:xfrm>
            <a:off x="4552860" y="5303206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Not much help needed here!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8263DE7-53EC-4D9C-E517-2E093348EE31}"/>
              </a:ext>
            </a:extLst>
          </p:cNvPr>
          <p:cNvSpPr/>
          <p:nvPr/>
        </p:nvSpPr>
        <p:spPr>
          <a:xfrm rot="10800000">
            <a:off x="4973774" y="4970103"/>
            <a:ext cx="796834" cy="333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5D7B87C8-28B6-B140-E324-234C4858B2B4}"/>
              </a:ext>
            </a:extLst>
          </p:cNvPr>
          <p:cNvSpPr/>
          <p:nvPr/>
        </p:nvSpPr>
        <p:spPr>
          <a:xfrm rot="10800000">
            <a:off x="7281545" y="4970103"/>
            <a:ext cx="796834" cy="333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BE0FE0D-DB0A-C0DD-5F96-67E17889B9E0}"/>
              </a:ext>
            </a:extLst>
          </p:cNvPr>
          <p:cNvSpPr/>
          <p:nvPr/>
        </p:nvSpPr>
        <p:spPr>
          <a:xfrm rot="10800000">
            <a:off x="9589315" y="4970103"/>
            <a:ext cx="796834" cy="333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0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33888-E44A-2896-4C35-4F6A127B0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Key Roles for local government in public EV charging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E8D8A-C8E2-5E92-5EB6-EB10CE31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58" y="553615"/>
            <a:ext cx="4072642" cy="30229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32F273-0C25-0EBA-C3FB-83A0A66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235" y="553615"/>
            <a:ext cx="4098013" cy="302299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677F337E-8B3B-BAED-CF06-73C6CDF05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358" y="3810000"/>
            <a:ext cx="4438240" cy="1746800"/>
          </a:xfrm>
        </p:spPr>
        <p:txBody>
          <a:bodyPr/>
          <a:lstStyle/>
          <a:p>
            <a:r>
              <a:rPr lang="en-AU" b="1" cap="none" dirty="0"/>
              <a:t>Pole mounted chargers</a:t>
            </a:r>
          </a:p>
          <a:p>
            <a:endParaRPr lang="en-AU" cap="none" dirty="0"/>
          </a:p>
          <a:p>
            <a:r>
              <a:rPr lang="en-AU" cap="none" dirty="0"/>
              <a:t>Collaborate with CPO &amp; DNSP</a:t>
            </a:r>
          </a:p>
          <a:p>
            <a:r>
              <a:rPr lang="en-AU" cap="none" dirty="0"/>
              <a:t>Support with community engagement</a:t>
            </a:r>
          </a:p>
          <a:p>
            <a:r>
              <a:rPr lang="en-AU" i="1" cap="none" dirty="0"/>
              <a:t>Recharging time: 4 to 8 hours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A3E19D0-51C4-0583-D5D8-31B1F8127D3C}"/>
              </a:ext>
            </a:extLst>
          </p:cNvPr>
          <p:cNvSpPr txBox="1">
            <a:spLocks/>
          </p:cNvSpPr>
          <p:nvPr/>
        </p:nvSpPr>
        <p:spPr>
          <a:xfrm>
            <a:off x="6993235" y="3810000"/>
            <a:ext cx="4438240" cy="174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914400" rtl="0" eaLnBrk="1" latinLnBrk="0" hangingPunct="1">
              <a:lnSpc>
                <a:spcPts val="19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1950" indent="-180975" algn="l" defTabSz="914400" rtl="0" eaLnBrk="1" latinLnBrk="0" hangingPunct="1">
              <a:lnSpc>
                <a:spcPts val="1900"/>
              </a:lnSpc>
              <a:spcBef>
                <a:spcPts val="600"/>
              </a:spcBef>
              <a:buFont typeface="Arial Narrow" panose="020B060602020203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2925" indent="-180975" algn="l" defTabSz="914400" rtl="0" eaLnBrk="1" latinLnBrk="0" hangingPunct="1">
              <a:lnSpc>
                <a:spcPts val="1900"/>
              </a:lnSpc>
              <a:spcBef>
                <a:spcPts val="600"/>
              </a:spcBef>
              <a:buFont typeface="Arial Narrow" panose="020B0606020202030204" pitchFamily="34" charset="0"/>
              <a:buChar char="◦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cap="none" dirty="0"/>
              <a:t>Fast chargers</a:t>
            </a:r>
          </a:p>
          <a:p>
            <a:endParaRPr lang="en-AU" cap="none" dirty="0"/>
          </a:p>
          <a:p>
            <a:r>
              <a:rPr lang="en-AU" cap="none" dirty="0"/>
              <a:t>Zero cost leases for car parking space</a:t>
            </a:r>
          </a:p>
          <a:p>
            <a:r>
              <a:rPr lang="en-AU" cap="none" dirty="0"/>
              <a:t>Support with community engagement</a:t>
            </a:r>
          </a:p>
          <a:p>
            <a:r>
              <a:rPr lang="en-AU" i="1" cap="none" dirty="0"/>
              <a:t>Recharging time: 15 to 60 minutes</a:t>
            </a:r>
          </a:p>
        </p:txBody>
      </p:sp>
    </p:spTree>
    <p:extLst>
      <p:ext uri="{BB962C8B-B14F-4D97-AF65-F5344CB8AC3E}">
        <p14:creationId xmlns:p14="http://schemas.microsoft.com/office/powerpoint/2010/main" val="332471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2570EF-C032-EE09-5547-804D54155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cap="none" dirty="0"/>
              <a:t>Google:  </a:t>
            </a:r>
            <a:r>
              <a:rPr lang="en-AU" b="1" cap="none" dirty="0"/>
              <a:t>EVC Guidelines</a:t>
            </a:r>
          </a:p>
          <a:p>
            <a:r>
              <a:rPr lang="en-AU" cap="none" dirty="0"/>
              <a:t>Recommended DCPs for apartments.</a:t>
            </a:r>
          </a:p>
          <a:p>
            <a:r>
              <a:rPr lang="en-AU" cap="none" dirty="0"/>
              <a:t>Compilation of installation rules.</a:t>
            </a:r>
          </a:p>
          <a:p>
            <a:r>
              <a:rPr lang="en-AU" cap="none" dirty="0"/>
              <a:t>Maximum demand determination materials.</a:t>
            </a:r>
          </a:p>
          <a:p>
            <a:endParaRPr lang="en-AU" cap="none" dirty="0"/>
          </a:p>
          <a:p>
            <a:r>
              <a:rPr lang="en-AU" cap="none" dirty="0"/>
              <a:t>Google:  </a:t>
            </a:r>
            <a:r>
              <a:rPr lang="en-AU" b="1" cap="none" dirty="0"/>
              <a:t>EVC Consumer Hub</a:t>
            </a:r>
          </a:p>
          <a:p>
            <a:r>
              <a:rPr lang="en-AU" cap="none" dirty="0"/>
              <a:t>Lifecycle emissions, cost calculator, home charging guide, etc </a:t>
            </a:r>
            <a:r>
              <a:rPr lang="en-AU" cap="none" dirty="0" err="1"/>
              <a:t>etc</a:t>
            </a:r>
            <a:r>
              <a:rPr lang="en-AU" cap="none" dirty="0"/>
              <a:t>.</a:t>
            </a:r>
          </a:p>
          <a:p>
            <a:endParaRPr lang="en-AU" cap="none" dirty="0"/>
          </a:p>
          <a:p>
            <a:r>
              <a:rPr lang="en-AU" b="1" cap="none" dirty="0"/>
              <a:t>Coming soon:</a:t>
            </a:r>
          </a:p>
          <a:p>
            <a:r>
              <a:rPr lang="en-AU" cap="none" dirty="0"/>
              <a:t>Retailer comparison tool, helping drivers find good deals for home charging.</a:t>
            </a:r>
          </a:p>
          <a:p>
            <a:r>
              <a:rPr lang="en-AU" cap="none" dirty="0"/>
              <a:t>LGA / CPO template lease agreements, supporting public charging deployments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19118-778E-A131-36E0-98E7523A26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18310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3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2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ACT Electric Vehicles">
      <a:dk1>
        <a:sysClr val="windowText" lastClr="000000"/>
      </a:dk1>
      <a:lt1>
        <a:sysClr val="window" lastClr="FFFFFF"/>
      </a:lt1>
      <a:dk2>
        <a:srgbClr val="28315F"/>
      </a:dk2>
      <a:lt2>
        <a:srgbClr val="E7E6E6"/>
      </a:lt2>
      <a:accent1>
        <a:srgbClr val="00A2C8"/>
      </a:accent1>
      <a:accent2>
        <a:srgbClr val="9BBB2D"/>
      </a:accent2>
      <a:accent3>
        <a:srgbClr val="28315F"/>
      </a:accent3>
      <a:accent4>
        <a:srgbClr val="FFC000"/>
      </a:accent4>
      <a:accent5>
        <a:srgbClr val="C00000"/>
      </a:accent5>
      <a:accent6>
        <a:srgbClr val="954F72"/>
      </a:accent6>
      <a:hlink>
        <a:srgbClr val="0563C1"/>
      </a:hlink>
      <a:folHlink>
        <a:srgbClr val="954F72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8D91045E98B34793E4B8F0FB59828F" ma:contentTypeVersion="12" ma:contentTypeDescription="Create a new document." ma:contentTypeScope="" ma:versionID="f0388b06593a9dc6a354165e19ac80a6">
  <xsd:schema xmlns:xsd="http://www.w3.org/2001/XMLSchema" xmlns:xs="http://www.w3.org/2001/XMLSchema" xmlns:p="http://schemas.microsoft.com/office/2006/metadata/properties" xmlns:ns2="b1f3c0d4-5ac3-4939-acc5-c9d86ea663cd" xmlns:ns3="25768565-a457-4542-8964-4eec916e0c64" targetNamespace="http://schemas.microsoft.com/office/2006/metadata/properties" ma:root="true" ma:fieldsID="af9d9b5d6ec6362e1fbdc01f27527871" ns2:_="" ns3:_="">
    <xsd:import namespace="b1f3c0d4-5ac3-4939-acc5-c9d86ea663cd"/>
    <xsd:import namespace="25768565-a457-4542-8964-4eec916e0c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3c0d4-5ac3-4939-acc5-c9d86ea66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68565-a457-4542-8964-4eec916e0c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5E57B-DC04-464C-9FF8-5E3907830C06}">
  <ds:schemaRefs>
    <ds:schemaRef ds:uri="25768565-a457-4542-8964-4eec916e0c64"/>
    <ds:schemaRef ds:uri="b1f3c0d4-5ac3-4939-acc5-c9d86ea663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CB2D58F-C02A-4333-8CB7-65D7EE215E5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b1f3c0d4-5ac3-4939-acc5-c9d86ea663cd"/>
    <ds:schemaRef ds:uri="http://schemas.microsoft.com/office/2006/documentManagement/types"/>
    <ds:schemaRef ds:uri="25768565-a457-4542-8964-4eec916e0c6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025A095-0A80-4BB7-87CB-24B36DBFB8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289</Words>
  <Application>Microsoft Office PowerPoint</Application>
  <PresentationFormat>Widescreen</PresentationFormat>
  <Paragraphs>57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think-cell Slide</vt:lpstr>
      <vt:lpstr>MTF Online forum EVs and their infrastructure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Ross De Rango</cp:lastModifiedBy>
  <cp:revision>52</cp:revision>
  <cp:lastPrinted>2017-03-02T04:06:50Z</cp:lastPrinted>
  <dcterms:created xsi:type="dcterms:W3CDTF">2016-07-29T03:25:52Z</dcterms:created>
  <dcterms:modified xsi:type="dcterms:W3CDTF">2024-08-20T01:05:03Z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0x010100F98D91045E98B34793E4B8F0FB59828F</vt:lpwstr>
  </property>
</Properties>
</file>